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4"/>
  </p:handoutMasterIdLst>
  <p:sldIdLst>
    <p:sldId id="256" r:id="rId2"/>
    <p:sldId id="285" r:id="rId3"/>
    <p:sldId id="297" r:id="rId4"/>
    <p:sldId id="286" r:id="rId5"/>
    <p:sldId id="287" r:id="rId6"/>
    <p:sldId id="288" r:id="rId7"/>
    <p:sldId id="289" r:id="rId8"/>
    <p:sldId id="298" r:id="rId9"/>
    <p:sldId id="299" r:id="rId10"/>
    <p:sldId id="300" r:id="rId11"/>
    <p:sldId id="291" r:id="rId12"/>
    <p:sldId id="263" r:id="rId13"/>
  </p:sldIdLst>
  <p:sldSz cx="9144000" cy="6858000" type="screen4x3"/>
  <p:notesSz cx="9296400" cy="701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516F"/>
    <a:srgbClr val="FFE7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1608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014" y="0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9957CF-5414-4005-B1C3-A9AEAC9CEB04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58444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014" y="6658444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1F9AD3-3683-4F31-878C-ED388847C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035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076_MC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68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4A05-A464-A645-A690-A68892A39597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B1F3-6435-3744-AD5F-6EE2976A7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43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4A05-A464-A645-A690-A68892A39597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B1F3-6435-3744-AD5F-6EE2976A7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924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4A05-A464-A645-A690-A68892A39597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B1F3-6435-3744-AD5F-6EE2976A7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08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8076_MC_PPT7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843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8076_MC_PPT1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42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8076_MC_PPT10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215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076_MC_PPT1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61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8076_MC_PPT1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073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4A05-A464-A645-A690-A68892A39597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B1F3-6435-3744-AD5F-6EE2976A7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00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4A05-A464-A645-A690-A68892A39597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B1F3-6435-3744-AD5F-6EE2976A7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31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4A05-A464-A645-A690-A68892A39597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CB1F3-6435-3744-AD5F-6EE2976A7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669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14A05-A464-A645-A690-A68892A39597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CB1F3-6435-3744-AD5F-6EE2976A7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642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67921" y="4138726"/>
            <a:ext cx="5525079" cy="930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650" dirty="0" smtClean="0">
                <a:solidFill>
                  <a:srgbClr val="FFE700"/>
                </a:solidFill>
                <a:latin typeface="Arial"/>
                <a:cs typeface="Arial"/>
              </a:rPr>
              <a:t>DSE5300 – Week 3 Lecture</a:t>
            </a:r>
          </a:p>
          <a:p>
            <a:pPr>
              <a:lnSpc>
                <a:spcPct val="110000"/>
              </a:lnSpc>
            </a:pPr>
            <a:r>
              <a:rPr lang="en-US" sz="1650" dirty="0" smtClean="0">
                <a:solidFill>
                  <a:srgbClr val="FFE700"/>
                </a:solidFill>
                <a:latin typeface="Arial"/>
                <a:cs typeface="Arial"/>
              </a:rPr>
              <a:t>Understanding disclosure risks</a:t>
            </a:r>
          </a:p>
          <a:p>
            <a:pPr>
              <a:lnSpc>
                <a:spcPct val="110000"/>
              </a:lnSpc>
            </a:pPr>
            <a:r>
              <a:rPr lang="en-US" sz="1650" dirty="0" smtClean="0">
                <a:solidFill>
                  <a:srgbClr val="FFE700"/>
                </a:solidFill>
                <a:latin typeface="Arial"/>
                <a:cs typeface="Arial"/>
              </a:rPr>
              <a:t>September 14, 2021</a:t>
            </a:r>
            <a:endParaRPr lang="en-US" sz="1650" dirty="0">
              <a:solidFill>
                <a:srgbClr val="FFE700"/>
              </a:solidFill>
              <a:latin typeface="Arial"/>
              <a:cs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290631" y="4913523"/>
            <a:ext cx="2544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/>
                </a:solidFill>
              </a:rPr>
              <a:t>Fotios</a:t>
            </a:r>
            <a:r>
              <a:rPr lang="en-US" sz="1600" dirty="0" smtClean="0">
                <a:solidFill>
                  <a:schemeClr val="bg1"/>
                </a:solidFill>
              </a:rPr>
              <a:t> </a:t>
            </a:r>
            <a:r>
              <a:rPr lang="en-US" sz="1600" dirty="0" err="1" smtClean="0">
                <a:solidFill>
                  <a:schemeClr val="bg1"/>
                </a:solidFill>
              </a:rPr>
              <a:t>Kokkotos</a:t>
            </a:r>
            <a:r>
              <a:rPr lang="en-US" sz="1600" dirty="0" smtClean="0">
                <a:solidFill>
                  <a:schemeClr val="bg1"/>
                </a:solidFill>
              </a:rPr>
              <a:t>, PhD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smtClean="0">
                <a:solidFill>
                  <a:schemeClr val="bg1"/>
                </a:solidFill>
              </a:rPr>
              <a:t>kokkotosf@merrimack.edu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907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73813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Example of Aggregate Data Table</a:t>
            </a:r>
            <a:endParaRPr lang="en-US" sz="2800" b="1" dirty="0">
              <a:solidFill>
                <a:schemeClr val="tx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15" y="2413000"/>
            <a:ext cx="3685101" cy="2172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1994" y="2083182"/>
            <a:ext cx="4523874" cy="357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62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47652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Managing Re-Identification Risk</a:t>
            </a:r>
            <a:r>
              <a:rPr lang="en-US" sz="2800" b="1" dirty="0" smtClean="0">
                <a:solidFill>
                  <a:schemeClr val="tx2"/>
                </a:solidFill>
              </a:rPr>
              <a:t> </a:t>
            </a:r>
            <a:endParaRPr lang="en-US" sz="2800" b="1" dirty="0">
              <a:solidFill>
                <a:schemeClr val="tx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82" y="1080655"/>
            <a:ext cx="6142181" cy="516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89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601" y="2951017"/>
            <a:ext cx="65116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Questions</a:t>
            </a:r>
            <a:r>
              <a:rPr lang="en-US" sz="4800" dirty="0" smtClean="0">
                <a:solidFill>
                  <a:schemeClr val="bg1"/>
                </a:solidFill>
              </a:rPr>
              <a:t>?</a:t>
            </a:r>
            <a:endParaRPr lang="en-US" sz="4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320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73813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Scope, Terminology and Definitions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7451" y="2101174"/>
            <a:ext cx="79241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probability of re-identification will be framed from what a custodian is expected to know and 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When the original dataset is transformed into a de-identified dataset it becomes a de-identified file (DF)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DF maybe a sample of records in the original dataset or it may include all the records in the original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During the process of creating a DF, intermediate DFs will be created and evaluated. We refer to these as “candidate DFs” to distinguish them from the final DFs that are actually used or disclosed.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039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73813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Unit of Analysis and Data Types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7451" y="2101174"/>
            <a:ext cx="79241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 this course, the unit of analysis will be an individual: </a:t>
            </a:r>
            <a:r>
              <a:rPr lang="en-US" b="1" u="sng" dirty="0" smtClean="0"/>
              <a:t>data subject</a:t>
            </a:r>
            <a:endParaRPr lang="en-US" b="1" u="sng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will focus on single level relational data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is the most </a:t>
            </a:r>
            <a:r>
              <a:rPr lang="en-US" dirty="0" smtClean="0"/>
              <a:t>common type of data and consists of a fixed number of variables and a fixed number of rows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 records have the same number of fields. Each record pertains to a single individual, and an individual would appear only once in the original dataset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65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73813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Example of a </a:t>
            </a:r>
            <a:r>
              <a:rPr lang="en-US" sz="2800" b="1" dirty="0" smtClean="0">
                <a:solidFill>
                  <a:schemeClr val="tx2"/>
                </a:solidFill>
              </a:rPr>
              <a:t>Relational Data Set</a:t>
            </a:r>
            <a:endParaRPr lang="en-US" sz="2800" b="1" dirty="0">
              <a:solidFill>
                <a:schemeClr val="tx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1385454"/>
            <a:ext cx="8537828" cy="465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66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73813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The </a:t>
            </a:r>
            <a:r>
              <a:rPr lang="en-US" sz="2800" b="1" dirty="0" smtClean="0">
                <a:solidFill>
                  <a:schemeClr val="tx2"/>
                </a:solidFill>
              </a:rPr>
              <a:t>Notion of an Adversary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7451" y="2101174"/>
            <a:ext cx="79241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will refer to the “adversary” as the person who is trying to re-identify the records in the DF (“intruder”)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term adversary is not intended to imply </a:t>
            </a:r>
            <a:r>
              <a:rPr lang="en-US" dirty="0" smtClean="0"/>
              <a:t>that someone who re-identifies records is somehow bad or evil. Many individuals who are known to have successfully re-identified databases were researchers and journalists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Examples of adversaries: neighbors, co-workers, ex-spouses, employers of the individuals in the DF, journalists, researchers, lawyers or expert witnesses in court cases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assume that the adversary has access to the DF and has some background knowledge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79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73813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Types of Variables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7451" y="2101174"/>
            <a:ext cx="79241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Directly Identifying Variables: name and address, name and telephone number, email address, credit card number, etc.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Indirectly Identifying variables (Quasi-Identifiers): background knowledge variables about individuals in DF  that an adversary can use, individually or in combination, to re-identify a record with a high-probability. It also must have analytical utility.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Examples of quasi-identifiers: gender, date of birth, age, locations, language spoken at home, education, marital status,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82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73813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Direct Identifier or Quasi-Identifier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7451" y="2101174"/>
            <a:ext cx="79241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a variable can be known by an adversary, then it can be either a direct identifier or a quasi-identifier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the variable is useful for data analysis, then it must be treated as a quasi-identifier. If it is not useful for analytic purposes, then treat it as a direct identifier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the variable can uniquely identify an individual, then it should </a:t>
            </a:r>
            <a:r>
              <a:rPr lang="en-US" dirty="0" smtClean="0"/>
              <a:t>be considered a direct identifier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35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73813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Equivalence Classes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7451" y="2101174"/>
            <a:ext cx="79241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 the records that share the same values on a set of quasi-identifiers are called an equivalence class.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example, all the records in a dataset about 17-year-old males admitted to a hospital on 1/1/2008, are an equivalence class.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Equivalence class sizes for a data concept potentially change during de-identification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example, there maybe three records for 17-year-old males admitted on 1/1/2008. When the age is recorded to a five-year interval, then there maybe eight records for males between 16-20 years old admitted on the same date.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Smaller equivalence classes are associated with more detail about the subjects!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4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47451" y="738130"/>
            <a:ext cx="784400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</a:rPr>
              <a:t>Aggregation Tables</a:t>
            </a:r>
            <a:endParaRPr lang="en-US" sz="2800" b="1" dirty="0">
              <a:solidFill>
                <a:schemeClr val="tx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7451" y="2101174"/>
            <a:ext cx="79241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Be aware of tabular data!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Some data custodians believe that a table represents data summary and it doesn’t need to go through the de-identification process.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Let’s review the following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16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3621</TotalTime>
  <Words>628</Words>
  <Application>Microsoft Office PowerPoint</Application>
  <PresentationFormat>On-screen Show (4:3)</PresentationFormat>
  <Paragraphs>61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Holly</dc:creator>
  <cp:lastModifiedBy>Kokkotos, Fotios</cp:lastModifiedBy>
  <cp:revision>151</cp:revision>
  <cp:lastPrinted>2018-01-30T18:30:24Z</cp:lastPrinted>
  <dcterms:created xsi:type="dcterms:W3CDTF">2016-02-04T16:33:43Z</dcterms:created>
  <dcterms:modified xsi:type="dcterms:W3CDTF">2021-09-14T17:03:29Z</dcterms:modified>
</cp:coreProperties>
</file>

<file path=docProps/thumbnail.jpeg>
</file>